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9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4" r:id="rId4"/>
    <p:sldId id="270" r:id="rId5"/>
    <p:sldId id="271" r:id="rId6"/>
    <p:sldId id="269" r:id="rId7"/>
    <p:sldId id="267" r:id="rId8"/>
    <p:sldId id="268" r:id="rId9"/>
    <p:sldId id="266" r:id="rId10"/>
    <p:sldId id="265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18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9701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4448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041315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31434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641398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03850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61630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6796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3202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2085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823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4306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8343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1870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3237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5820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3D47E0-058C-498A-B207-DD6B07218718}" type="datetimeFigureOut">
              <a:rPr lang="pt-BR" smtClean="0"/>
              <a:t>28/09/2022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6850545-DFA9-4D6E-9E0B-5F7CF87486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6723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93371" y="3134043"/>
            <a:ext cx="9144000" cy="2387600"/>
          </a:xfrm>
        </p:spPr>
        <p:txBody>
          <a:bodyPr>
            <a:noAutofit/>
          </a:bodyPr>
          <a:lstStyle/>
          <a:p>
            <a:pPr algn="ctr"/>
            <a:r>
              <a:rPr lang="pt-BR" sz="72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MORFOLOGIA EXTERNA DAS PLANTAS ANGIOSPERMAS </a:t>
            </a:r>
            <a:r>
              <a:rPr lang="pt-BR" sz="7200" dirty="0" smtClean="0"/>
              <a:t/>
            </a:r>
            <a:br>
              <a:rPr lang="pt-BR" sz="7200" dirty="0" smtClean="0"/>
            </a:br>
            <a:r>
              <a:rPr lang="pt-BR" sz="2000" i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Profª</a:t>
            </a:r>
            <a:r>
              <a:rPr lang="pt-BR" sz="2000" i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Yara Graciano </a:t>
            </a:r>
            <a:endParaRPr lang="pt-BR" sz="20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612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b="1" dirty="0" smtClean="0"/>
              <a:t>Atividade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77334" y="1384663"/>
            <a:ext cx="8596668" cy="4656699"/>
          </a:xfrm>
        </p:spPr>
        <p:txBody>
          <a:bodyPr>
            <a:normAutofit/>
          </a:bodyPr>
          <a:lstStyle/>
          <a:p>
            <a:pPr algn="just"/>
            <a:r>
              <a:rPr lang="pt-BR" sz="2400" dirty="0"/>
              <a:t>Os caules podem apresentar uma diversidade de formas. Por isso, eles são classificados em aéreos, subterrâneos e aquáticos. </a:t>
            </a:r>
            <a:r>
              <a:rPr lang="pt-BR" sz="2400" dirty="0" smtClean="0"/>
              <a:t>Identificar </a:t>
            </a:r>
            <a:r>
              <a:rPr lang="pt-BR" sz="2400" dirty="0"/>
              <a:t>e caracterizar alguns tipos de </a:t>
            </a:r>
            <a:r>
              <a:rPr lang="pt-BR" sz="2400" dirty="0" smtClean="0"/>
              <a:t>caules.</a:t>
            </a:r>
          </a:p>
          <a:p>
            <a:pPr algn="just"/>
            <a:r>
              <a:rPr lang="pt-BR" sz="2400" dirty="0" smtClean="0"/>
              <a:t>Imagens microscópicas do </a:t>
            </a:r>
            <a:r>
              <a:rPr lang="pt-BR" sz="2400" dirty="0" smtClean="0"/>
              <a:t>caule de </a:t>
            </a:r>
            <a:r>
              <a:rPr lang="pt-BR" sz="2400" dirty="0" smtClean="0"/>
              <a:t>uma </a:t>
            </a:r>
            <a:r>
              <a:rPr lang="pt-BR" sz="2400" dirty="0" smtClean="0"/>
              <a:t>planta monocotiledônea </a:t>
            </a:r>
            <a:r>
              <a:rPr lang="pt-BR" sz="2400" dirty="0" smtClean="0"/>
              <a:t>e de uma planta dicotiledônea.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04590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66057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 smtClean="0"/>
              <a:t>2. CAULE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882606"/>
          </a:xfrm>
        </p:spPr>
        <p:txBody>
          <a:bodyPr>
            <a:noAutofit/>
          </a:bodyPr>
          <a:lstStyle/>
          <a:p>
            <a:r>
              <a:rPr lang="pt-BR" sz="2400" dirty="0" smtClean="0"/>
              <a:t>Órgão da </a:t>
            </a:r>
            <a:r>
              <a:rPr lang="pt-BR" sz="2400" dirty="0"/>
              <a:t>planta que faz a comunicação entre a raiz e as </a:t>
            </a:r>
            <a:r>
              <a:rPr lang="pt-BR" sz="2400" dirty="0" smtClean="0"/>
              <a:t>folhas;</a:t>
            </a:r>
          </a:p>
          <a:p>
            <a:r>
              <a:rPr lang="pt-BR" sz="2400" dirty="0" smtClean="0"/>
              <a:t>Sustentação do corpo da planta;</a:t>
            </a:r>
          </a:p>
          <a:p>
            <a:r>
              <a:rPr lang="pt-BR" sz="2400" dirty="0"/>
              <a:t>P</a:t>
            </a:r>
            <a:r>
              <a:rPr lang="pt-BR" sz="2400" dirty="0" smtClean="0"/>
              <a:t>odem </a:t>
            </a:r>
            <a:r>
              <a:rPr lang="pt-BR" sz="2400" dirty="0"/>
              <a:t>ser aéreos, subterrâneos e </a:t>
            </a:r>
            <a:r>
              <a:rPr lang="pt-BR" sz="2400" dirty="0" smtClean="0"/>
              <a:t>aquáticos;</a:t>
            </a:r>
          </a:p>
          <a:p>
            <a:r>
              <a:rPr lang="pt-BR" sz="2400" dirty="0"/>
              <a:t>I</a:t>
            </a:r>
            <a:r>
              <a:rPr lang="pt-BR" sz="2400" dirty="0" smtClean="0"/>
              <a:t>ndependente </a:t>
            </a:r>
            <a:r>
              <a:rPr lang="pt-BR" sz="2400" dirty="0"/>
              <a:t>do ambiente que estiver, sua função é o transporte de </a:t>
            </a:r>
            <a:r>
              <a:rPr lang="pt-BR" sz="2400" dirty="0" smtClean="0"/>
              <a:t>nutrientes;</a:t>
            </a:r>
          </a:p>
          <a:p>
            <a:r>
              <a:rPr lang="pt-BR" sz="2400" dirty="0" smtClean="0"/>
              <a:t>Apresentam folhas;</a:t>
            </a:r>
          </a:p>
          <a:p>
            <a:r>
              <a:rPr lang="pt-BR" sz="2400" dirty="0" smtClean="0"/>
              <a:t>Possui uma ou mais gemas (característica exclusiva dos caules);</a:t>
            </a:r>
          </a:p>
          <a:p>
            <a:r>
              <a:rPr lang="pt-BR" sz="2400" dirty="0"/>
              <a:t>O</a:t>
            </a:r>
            <a:r>
              <a:rPr lang="pt-BR" sz="2400" dirty="0" smtClean="0"/>
              <a:t> </a:t>
            </a:r>
            <a:r>
              <a:rPr lang="pt-BR" sz="2400" dirty="0"/>
              <a:t>transporte e a sustentação não são os únicos focos do caule</a:t>
            </a:r>
            <a:r>
              <a:rPr lang="pt-BR" sz="2400" dirty="0" smtClean="0"/>
              <a:t>, também o </a:t>
            </a:r>
            <a:r>
              <a:rPr lang="pt-BR" sz="2400" dirty="0"/>
              <a:t>armazenamento. </a:t>
            </a:r>
            <a:r>
              <a:rPr lang="pt-BR" sz="2400" dirty="0" smtClean="0"/>
              <a:t>Por </a:t>
            </a:r>
            <a:r>
              <a:rPr lang="pt-BR" sz="2400" dirty="0"/>
              <a:t>exemplo, a batata.</a:t>
            </a:r>
            <a:r>
              <a:rPr lang="pt-BR" sz="2400" dirty="0" smtClean="0"/>
              <a:t> 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887701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2126" y="809898"/>
            <a:ext cx="5068388" cy="5047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444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1"/>
            <a:ext cx="8596668" cy="735874"/>
          </a:xfrm>
        </p:spPr>
        <p:txBody>
          <a:bodyPr>
            <a:normAutofit fontScale="90000"/>
          </a:bodyPr>
          <a:lstStyle/>
          <a:p>
            <a:r>
              <a:rPr lang="pt-BR" dirty="0" smtClean="0"/>
              <a:t>Gemas do caule tronco de árvore macieira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8451" y="1345475"/>
            <a:ext cx="4454434" cy="4691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596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44434"/>
          </a:xfrm>
        </p:spPr>
        <p:txBody>
          <a:bodyPr>
            <a:normAutofit/>
          </a:bodyPr>
          <a:lstStyle/>
          <a:p>
            <a:pPr algn="ctr"/>
            <a:r>
              <a:rPr lang="pt-BR" sz="2800" dirty="0" smtClean="0"/>
              <a:t>Tronco de macieira com ramos podados</a:t>
            </a:r>
            <a:endParaRPr lang="pt-BR" sz="2800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25634" y="1209860"/>
            <a:ext cx="4454435" cy="4832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913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2811"/>
          </a:xfrm>
        </p:spPr>
        <p:txBody>
          <a:bodyPr>
            <a:normAutofit fontScale="90000"/>
          </a:bodyPr>
          <a:lstStyle/>
          <a:p>
            <a:pPr algn="ctr"/>
            <a:r>
              <a:rPr lang="pt-BR" sz="2800" dirty="0" smtClean="0"/>
              <a:t>Exemplo de tubérculo caule com destaque das gemas</a:t>
            </a:r>
            <a:endParaRPr lang="pt-BR" sz="2800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4215" y="1332411"/>
            <a:ext cx="6102905" cy="4578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582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9562" y="1005840"/>
            <a:ext cx="7124621" cy="4942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288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80561" y="300493"/>
            <a:ext cx="4647135" cy="6038916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901337" y="1611791"/>
            <a:ext cx="33440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b="1" dirty="0" smtClean="0"/>
              <a:t>Gema apical</a:t>
            </a:r>
            <a:r>
              <a:rPr lang="pt-BR" b="1" dirty="0"/>
              <a:t> ou terminal</a:t>
            </a:r>
            <a:r>
              <a:rPr lang="pt-BR" dirty="0" smtClean="0"/>
              <a:t>:</a:t>
            </a:r>
          </a:p>
          <a:p>
            <a:pPr algn="just"/>
            <a:r>
              <a:rPr lang="pt-BR" dirty="0"/>
              <a:t>- localiza-se na extremidade do caule ou dos ramos e é formada por células que se reproduzem intensamente, que promovem o crescimento do mesmo</a:t>
            </a:r>
            <a:r>
              <a:rPr lang="pt-BR" dirty="0" smtClean="0"/>
              <a:t>.</a:t>
            </a:r>
          </a:p>
          <a:p>
            <a:pPr algn="just"/>
            <a:r>
              <a:rPr lang="pt-BR" dirty="0"/>
              <a:t>- originam os brotos, folhas ou flores</a:t>
            </a:r>
            <a:r>
              <a:rPr lang="pt-BR" dirty="0" smtClean="0"/>
              <a:t>.</a:t>
            </a:r>
          </a:p>
          <a:p>
            <a:pPr algn="just"/>
            <a:endParaRPr lang="pt-BR" dirty="0"/>
          </a:p>
          <a:p>
            <a:pPr algn="just"/>
            <a:r>
              <a:rPr lang="pt-BR" b="1" dirty="0"/>
              <a:t>Nó:</a:t>
            </a:r>
            <a:r>
              <a:rPr lang="pt-BR" dirty="0"/>
              <a:t> local de onde partem as folhas ou ramos laterais.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7363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66206" y="1149531"/>
            <a:ext cx="3860861" cy="5003075"/>
          </a:xfrm>
        </p:spPr>
        <p:txBody>
          <a:bodyPr>
            <a:normAutofit/>
          </a:bodyPr>
          <a:lstStyle/>
          <a:p>
            <a:pPr algn="just" fontAlgn="base"/>
            <a:r>
              <a:rPr lang="pt-BR" sz="2000" dirty="0"/>
              <a:t>A estrutura caulinar possui </a:t>
            </a:r>
            <a:r>
              <a:rPr lang="pt-BR" sz="2000" b="1" dirty="0"/>
              <a:t>crescimento apical</a:t>
            </a:r>
            <a:r>
              <a:rPr lang="pt-BR" sz="2000" dirty="0"/>
              <a:t>, em outras palavras, o caule cresce a partir do ápice que é um </a:t>
            </a:r>
            <a:r>
              <a:rPr lang="pt-BR" sz="2000" b="1" dirty="0"/>
              <a:t>meristema primário</a:t>
            </a:r>
            <a:r>
              <a:rPr lang="pt-BR" sz="2000" dirty="0" smtClean="0"/>
              <a:t>.</a:t>
            </a:r>
          </a:p>
          <a:p>
            <a:pPr marL="0" indent="0" algn="just" fontAlgn="base">
              <a:buNone/>
            </a:pPr>
            <a:endParaRPr lang="pt-BR" sz="2000" dirty="0"/>
          </a:p>
          <a:p>
            <a:pPr algn="just" fontAlgn="base"/>
            <a:r>
              <a:rPr lang="pt-BR" sz="2000" dirty="0"/>
              <a:t>O meristema é um tecido que produz células indiferenciadas que são usadas para o crescimento da planta, ele também é chamado gema.</a:t>
            </a:r>
          </a:p>
          <a:p>
            <a:pPr algn="just"/>
            <a:endParaRPr lang="pt-BR" sz="20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7067" y="444137"/>
            <a:ext cx="4746935" cy="6137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133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ado">
  <a:themeElements>
    <a:clrScheme name="Facetado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EA1960B49E2A0428516763081946A86" ma:contentTypeVersion="8" ma:contentTypeDescription="Crie um novo documento." ma:contentTypeScope="" ma:versionID="2068626e366339e6cc5b859a62a0c75f">
  <xsd:schema xmlns:xsd="http://www.w3.org/2001/XMLSchema" xmlns:xs="http://www.w3.org/2001/XMLSchema" xmlns:p="http://schemas.microsoft.com/office/2006/metadata/properties" xmlns:ns2="30d869b9-72d8-4098-b0ca-a71e53c5a23c" xmlns:ns3="30e30443-f369-4264-95bd-4e5712811764" targetNamespace="http://schemas.microsoft.com/office/2006/metadata/properties" ma:root="true" ma:fieldsID="ece0893c855ee2a5f903ca732bd13b4a" ns2:_="" ns3:_="">
    <xsd:import namespace="30d869b9-72d8-4098-b0ca-a71e53c5a23c"/>
    <xsd:import namespace="30e30443-f369-4264-95bd-4e571281176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d869b9-72d8-4098-b0ca-a71e53c5a23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1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Marcações de imagem" ma:readOnly="false" ma:fieldId="{5cf76f15-5ced-4ddc-b409-7134ff3c332f}" ma:taxonomyMulti="true" ma:sspId="3714fbfa-5ced-4307-b76a-786f22ad6a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e30443-f369-4264-95bd-4e5712811764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8d004b6-5cb1-4554-8722-28b4ede44cb7}" ma:internalName="TaxCatchAll" ma:showField="CatchAllData" ma:web="30e30443-f369-4264-95bd-4e571281176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0d869b9-72d8-4098-b0ca-a71e53c5a23c">
      <Terms xmlns="http://schemas.microsoft.com/office/infopath/2007/PartnerControls"/>
    </lcf76f155ced4ddcb4097134ff3c332f>
    <TaxCatchAll xmlns="30e30443-f369-4264-95bd-4e5712811764" xsi:nil="true"/>
  </documentManagement>
</p:properties>
</file>

<file path=customXml/itemProps1.xml><?xml version="1.0" encoding="utf-8"?>
<ds:datastoreItem xmlns:ds="http://schemas.openxmlformats.org/officeDocument/2006/customXml" ds:itemID="{A67D2122-40BF-44B0-B91C-8C18336A6CB8}"/>
</file>

<file path=customXml/itemProps2.xml><?xml version="1.0" encoding="utf-8"?>
<ds:datastoreItem xmlns:ds="http://schemas.openxmlformats.org/officeDocument/2006/customXml" ds:itemID="{BFCA1B22-7190-47B7-9930-FFEB582D09AF}"/>
</file>

<file path=customXml/itemProps3.xml><?xml version="1.0" encoding="utf-8"?>
<ds:datastoreItem xmlns:ds="http://schemas.openxmlformats.org/officeDocument/2006/customXml" ds:itemID="{158075DD-4633-4B7D-9335-5E5139C2223D}"/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330</TotalTime>
  <Words>270</Words>
  <Application>Microsoft Office PowerPoint</Application>
  <PresentationFormat>Widescreen</PresentationFormat>
  <Paragraphs>23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Facetado</vt:lpstr>
      <vt:lpstr>MORFOLOGIA EXTERNA DAS PLANTAS ANGIOSPERMAS  Profª Yara Graciano </vt:lpstr>
      <vt:lpstr>2. CAULE</vt:lpstr>
      <vt:lpstr>Apresentação do PowerPoint</vt:lpstr>
      <vt:lpstr>Gemas do caule tronco de árvore macieira</vt:lpstr>
      <vt:lpstr>Tronco de macieira com ramos podados</vt:lpstr>
      <vt:lpstr>Exemplo de tubérculo caule com destaque das gemas</vt:lpstr>
      <vt:lpstr>Apresentação do PowerPoint</vt:lpstr>
      <vt:lpstr>Apresentação do PowerPoint</vt:lpstr>
      <vt:lpstr>Apresentação do PowerPoint</vt:lpstr>
      <vt:lpstr>Atividade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Usuário do Windows</dc:creator>
  <cp:lastModifiedBy>Etesp</cp:lastModifiedBy>
  <cp:revision>34</cp:revision>
  <dcterms:created xsi:type="dcterms:W3CDTF">2020-08-18T14:04:15Z</dcterms:created>
  <dcterms:modified xsi:type="dcterms:W3CDTF">2022-09-29T00:56:59Z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0x0101000EA1960B49E2A0428516763081946A86</vt:lpwstr>
  </property>
</Properties>
</file>

<file path=docProps/thumbnail.jpeg>
</file>